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25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84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5837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169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9825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156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839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2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26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6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448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93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6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01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004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21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Daily Works 9.19.16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6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9.22.26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Objective:  Students will demonstrate their understanding of dichotomous keys.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dirty="0" smtClean="0"/>
              <a:t>Take out:</a:t>
            </a:r>
          </a:p>
          <a:p>
            <a:pPr marL="0" indent="0">
              <a:buNone/>
            </a:pPr>
            <a:r>
              <a:rPr lang="en-US" sz="4400" dirty="0" smtClean="0"/>
              <a:t>-half sheet of paper for your quiz</a:t>
            </a:r>
          </a:p>
          <a:p>
            <a:pPr marL="0" indent="0">
              <a:buNone/>
            </a:pPr>
            <a:r>
              <a:rPr lang="en-US" sz="4400" dirty="0" smtClean="0"/>
              <a:t>-How to use dichotomous keys</a:t>
            </a:r>
          </a:p>
          <a:p>
            <a:pPr marL="0" indent="0">
              <a:buNone/>
            </a:pPr>
            <a:r>
              <a:rPr lang="en-US" sz="4400" dirty="0" smtClean="0"/>
              <a:t>- Chapter 2 outline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738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Graduated cylinder</a:t>
            </a:r>
          </a:p>
          <a:p>
            <a:r>
              <a:rPr lang="en-US" sz="3600" dirty="0" smtClean="0"/>
              <a:t>Ruler</a:t>
            </a:r>
          </a:p>
          <a:p>
            <a:r>
              <a:rPr lang="en-US" sz="3600" dirty="0" smtClean="0"/>
              <a:t>Stopwatch</a:t>
            </a:r>
          </a:p>
          <a:p>
            <a:r>
              <a:rPr lang="en-US" sz="3600" dirty="0" smtClean="0"/>
              <a:t>Thermometer</a:t>
            </a:r>
          </a:p>
          <a:p>
            <a:r>
              <a:rPr lang="en-US" sz="3600" dirty="0" smtClean="0"/>
              <a:t>Balance</a:t>
            </a:r>
          </a:p>
          <a:p>
            <a:r>
              <a:rPr lang="en-US" sz="3600" dirty="0" smtClean="0"/>
              <a:t>Spring scale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9436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9.23.16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Camp List</a:t>
            </a:r>
          </a:p>
          <a:p>
            <a:r>
              <a:rPr lang="en-US" dirty="0" smtClean="0"/>
              <a:t>Unit Test- Look at grade and Write on the My data table…p. 14</a:t>
            </a:r>
          </a:p>
          <a:p>
            <a:r>
              <a:rPr lang="en-US" dirty="0" smtClean="0"/>
              <a:t>Section Page</a:t>
            </a:r>
          </a:p>
          <a:p>
            <a:r>
              <a:rPr lang="en-US" dirty="0" smtClean="0"/>
              <a:t>Vocabulary section 1</a:t>
            </a:r>
          </a:p>
          <a:p>
            <a:r>
              <a:rPr lang="en-US" dirty="0" smtClean="0"/>
              <a:t>Test Retakes</a:t>
            </a:r>
          </a:p>
          <a:p>
            <a:r>
              <a:rPr lang="en-US" dirty="0" smtClean="0"/>
              <a:t>Notes</a:t>
            </a:r>
          </a:p>
          <a:p>
            <a:r>
              <a:rPr lang="en-US" dirty="0" smtClean="0"/>
              <a:t>Daily work will return Monday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0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Work 9.19.16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Objectives: Students will be able to demonstrate understanding of dichotomous keys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Science stems</a:t>
            </a:r>
          </a:p>
          <a:p>
            <a:r>
              <a:rPr lang="en-US" dirty="0" smtClean="0"/>
              <a:t>Daily Work…next slide</a:t>
            </a:r>
          </a:p>
          <a:p>
            <a:r>
              <a:rPr lang="en-US" dirty="0" smtClean="0"/>
              <a:t>Review puzzle, How to use Dichotomous keys, Alien Dichotomous key- catch- up</a:t>
            </a:r>
          </a:p>
          <a:p>
            <a:r>
              <a:rPr lang="en-US" dirty="0" smtClean="0"/>
              <a:t>Table of contents </a:t>
            </a:r>
            <a:r>
              <a:rPr lang="en-US" smtClean="0"/>
              <a:t>and glue in</a:t>
            </a:r>
            <a:endParaRPr lang="en-US" dirty="0" smtClean="0"/>
          </a:p>
          <a:p>
            <a:r>
              <a:rPr lang="en-US" dirty="0" smtClean="0"/>
              <a:t>Book work- go over as a class</a:t>
            </a:r>
          </a:p>
          <a:p>
            <a:r>
              <a:rPr lang="en-US" dirty="0" smtClean="0"/>
              <a:t>Test retakes will be Friday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09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work 9.19.16</a:t>
            </a:r>
            <a:r>
              <a:rPr lang="en-US" dirty="0" smtClean="0">
                <a:solidFill>
                  <a:srgbClr val="00B0F0"/>
                </a:solidFill>
              </a:rPr>
              <a:t>….p 37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408" y="1316736"/>
            <a:ext cx="10588752" cy="521208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After making a hypothesis, a scientist must</a:t>
            </a:r>
          </a:p>
          <a:p>
            <a:pPr marL="987552" lvl="1" indent="-457200">
              <a:buFont typeface="+mj-lt"/>
              <a:buAutoNum type="alphaLcParenR"/>
            </a:pPr>
            <a:r>
              <a:rPr lang="en-US" dirty="0" smtClean="0"/>
              <a:t>Analyze the results</a:t>
            </a:r>
          </a:p>
          <a:p>
            <a:pPr marL="987552" lvl="1" indent="-457200">
              <a:buFont typeface="+mj-lt"/>
              <a:buAutoNum type="alphaLcParenR"/>
            </a:pPr>
            <a:r>
              <a:rPr lang="en-US" dirty="0" smtClean="0"/>
              <a:t>Test it with experiments</a:t>
            </a:r>
          </a:p>
          <a:p>
            <a:pPr marL="987552" lvl="1" indent="-457200">
              <a:buFont typeface="+mj-lt"/>
              <a:buAutoNum type="alphaLcParenR"/>
            </a:pPr>
            <a:r>
              <a:rPr lang="en-US" dirty="0" smtClean="0"/>
              <a:t>Share it with other scientists</a:t>
            </a:r>
          </a:p>
          <a:p>
            <a:pPr marL="987552" lvl="1" indent="-457200">
              <a:buFont typeface="+mj-lt"/>
              <a:buAutoNum type="alphaLcParenR"/>
            </a:pPr>
            <a:r>
              <a:rPr lang="en-US" dirty="0" smtClean="0"/>
              <a:t>Draw conclusions</a:t>
            </a:r>
          </a:p>
          <a:p>
            <a:pPr marL="530352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1.  After making a hypothesis, a scientist must…</a:t>
            </a:r>
          </a:p>
          <a:p>
            <a:pPr marL="0" indent="0">
              <a:buNone/>
            </a:pPr>
            <a:r>
              <a:rPr lang="en-US" dirty="0" smtClean="0"/>
              <a:t>2. A student designs an experiment to determine how surface type affects the amount of force needed to roll a ball 20 meters.  What is the independent variable?</a:t>
            </a:r>
          </a:p>
          <a:p>
            <a:pPr marL="987552" lvl="1" indent="-457200">
              <a:buAutoNum type="alphaLcPeriod"/>
            </a:pPr>
            <a:r>
              <a:rPr lang="en-US" dirty="0" smtClean="0"/>
              <a:t>The lengths of the surfaces</a:t>
            </a:r>
          </a:p>
          <a:p>
            <a:pPr marL="987552" lvl="1" indent="-457200">
              <a:buAutoNum type="alphaLcPeriod"/>
            </a:pPr>
            <a:r>
              <a:rPr lang="en-US" dirty="0" smtClean="0"/>
              <a:t>The force needed to roll the ball</a:t>
            </a:r>
          </a:p>
          <a:p>
            <a:pPr marL="987552" lvl="1" indent="-457200">
              <a:buAutoNum type="alphaLcPeriod"/>
            </a:pPr>
            <a:r>
              <a:rPr lang="en-US" dirty="0" smtClean="0"/>
              <a:t>The type of surfaces used</a:t>
            </a:r>
          </a:p>
          <a:p>
            <a:pPr marL="987552" lvl="1" indent="-457200">
              <a:buAutoNum type="alphaLcPeriod"/>
            </a:pPr>
            <a:r>
              <a:rPr lang="en-US" dirty="0" smtClean="0"/>
              <a:t>The type of ball chosen</a:t>
            </a:r>
          </a:p>
          <a:p>
            <a:pPr marL="530352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2. The independent variable is ___________________ because __________________.</a:t>
            </a:r>
          </a:p>
          <a:p>
            <a:pPr marL="0" indent="0">
              <a:buNone/>
            </a:pPr>
            <a:r>
              <a:rPr lang="en-US" dirty="0" smtClean="0"/>
              <a:t>3. What lab tool would the student need to use for question #2?</a:t>
            </a:r>
          </a:p>
          <a:p>
            <a:pPr marL="530352" lvl="1" indent="0">
              <a:buNone/>
            </a:pPr>
            <a:r>
              <a:rPr lang="en-US" dirty="0" smtClean="0"/>
              <a:t>3. </a:t>
            </a:r>
            <a:r>
              <a:rPr lang="en-US" dirty="0" smtClean="0">
                <a:solidFill>
                  <a:srgbClr val="FF0000"/>
                </a:solidFill>
              </a:rPr>
              <a:t>The lab tools the student should use is a _________________________.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5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7924" y="3212417"/>
            <a:ext cx="6476190" cy="177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08" y="0"/>
            <a:ext cx="9820656" cy="2929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0896" y="73152"/>
            <a:ext cx="8686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0896" y="3520440"/>
            <a:ext cx="8686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79576" y="2929147"/>
            <a:ext cx="6547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</a:t>
            </a:r>
            <a:r>
              <a:rPr lang="en-US" dirty="0" smtClean="0">
                <a:solidFill>
                  <a:srgbClr val="FF0000"/>
                </a:solidFill>
              </a:rPr>
              <a:t>After they design the dam the engineers should…..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0160" y="6373367"/>
            <a:ext cx="6940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5. The procedure that would best verify the program would be….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11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19727"/>
            <a:ext cx="8534400" cy="1507067"/>
          </a:xfrm>
        </p:spPr>
        <p:txBody>
          <a:bodyPr/>
          <a:lstStyle/>
          <a:p>
            <a:r>
              <a:rPr lang="en-US" dirty="0" smtClean="0"/>
              <a:t>9.20.16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750807"/>
            <a:ext cx="8534400" cy="3615267"/>
          </a:xfrm>
        </p:spPr>
        <p:txBody>
          <a:bodyPr/>
          <a:lstStyle/>
          <a:p>
            <a:r>
              <a:rPr lang="en-US" dirty="0" smtClean="0"/>
              <a:t>Objective: Students will be able to demonstrate their understanding of dichotomous keys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Update Table of contents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Daily Work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Make-up work: puzzle, alien dichotomous key, Notes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Dichotomous key, lab tools, SM quiz this Thursday,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Make-Up Day on Friday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Test Next Thursday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90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46" y="-159971"/>
            <a:ext cx="5856436" cy="773157"/>
          </a:xfrm>
        </p:spPr>
        <p:txBody>
          <a:bodyPr>
            <a:normAutofit/>
          </a:bodyPr>
          <a:lstStyle/>
          <a:p>
            <a:r>
              <a:rPr lang="en-US" dirty="0" smtClean="0"/>
              <a:t>Daily work 9.20.16….p. 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25" y="613186"/>
            <a:ext cx="11944575" cy="585216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1. </a:t>
            </a:r>
            <a:r>
              <a:rPr lang="en-US" sz="4200" dirty="0" smtClean="0">
                <a:solidFill>
                  <a:schemeClr val="tx1"/>
                </a:solidFill>
              </a:rPr>
              <a:t>Which of these best describes why an artificial arm is considered an assistive engineered product?</a:t>
            </a:r>
          </a:p>
          <a:p>
            <a:pPr marL="800100" lvl="1" indent="-342900">
              <a:buAutoNum type="alphaLcPeriod"/>
            </a:pPr>
            <a:r>
              <a:rPr lang="en-US" sz="4200" dirty="0" smtClean="0">
                <a:solidFill>
                  <a:schemeClr val="tx1"/>
                </a:solidFill>
              </a:rPr>
              <a:t>It is an adaptation of an earlier technology.</a:t>
            </a:r>
          </a:p>
          <a:p>
            <a:pPr marL="800100" lvl="1" indent="-342900">
              <a:buAutoNum type="alphaLcPeriod"/>
            </a:pPr>
            <a:r>
              <a:rPr lang="en-US" sz="4200" dirty="0" smtClean="0">
                <a:solidFill>
                  <a:schemeClr val="tx1"/>
                </a:solidFill>
              </a:rPr>
              <a:t>It helps a person with a disability overcome a handicap</a:t>
            </a:r>
          </a:p>
          <a:p>
            <a:pPr marL="800100" lvl="1" indent="-342900">
              <a:buAutoNum type="alphaLcPeriod"/>
            </a:pPr>
            <a:r>
              <a:rPr lang="en-US" sz="4200" dirty="0" smtClean="0">
                <a:solidFill>
                  <a:schemeClr val="tx1"/>
                </a:solidFill>
              </a:rPr>
              <a:t>It resembles a human body part.</a:t>
            </a:r>
          </a:p>
          <a:p>
            <a:pPr marL="800100" lvl="1" indent="-342900">
              <a:buAutoNum type="alphaLcPeriod"/>
            </a:pPr>
            <a:r>
              <a:rPr lang="en-US" sz="4200" dirty="0" smtClean="0">
                <a:solidFill>
                  <a:schemeClr val="tx1"/>
                </a:solidFill>
              </a:rPr>
              <a:t>It causes a permanent change to an organism.</a:t>
            </a:r>
          </a:p>
          <a:p>
            <a:pPr marL="457200" lvl="1" indent="0">
              <a:buNone/>
            </a:pPr>
            <a:endParaRPr lang="en-US" sz="3400" dirty="0"/>
          </a:p>
          <a:p>
            <a:pPr marL="457200" lvl="1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1. An artificial arm is considered assistive because….</a:t>
            </a:r>
          </a:p>
          <a:p>
            <a:pPr marL="800100" lvl="1" indent="-342900">
              <a:buAutoNum type="alphaLcPeriod"/>
            </a:pPr>
            <a:endParaRPr lang="en-US" sz="3400" dirty="0"/>
          </a:p>
          <a:p>
            <a:pPr marL="0" indent="0">
              <a:buNone/>
            </a:pPr>
            <a:r>
              <a:rPr lang="en-US" sz="3400" dirty="0" smtClean="0"/>
              <a:t>2. </a:t>
            </a:r>
            <a:r>
              <a:rPr lang="en-US" sz="4200" dirty="0" smtClean="0">
                <a:solidFill>
                  <a:schemeClr val="tx1"/>
                </a:solidFill>
              </a:rPr>
              <a:t>The main biofuel on the market today is ethanol, a fuel made from corn.  Which type of bioengineered product is ethanol?</a:t>
            </a:r>
          </a:p>
          <a:p>
            <a:pPr marL="800100" lvl="1" indent="-342900">
              <a:buAutoNum type="alphaLcPeriod"/>
            </a:pPr>
            <a:r>
              <a:rPr lang="en-US" sz="4200" dirty="0" smtClean="0">
                <a:solidFill>
                  <a:schemeClr val="tx1"/>
                </a:solidFill>
              </a:rPr>
              <a:t>Adaptive</a:t>
            </a:r>
          </a:p>
          <a:p>
            <a:pPr marL="800100" lvl="1" indent="-342900">
              <a:buAutoNum type="alphaLcPeriod"/>
            </a:pPr>
            <a:r>
              <a:rPr lang="en-US" sz="4200" dirty="0" smtClean="0">
                <a:solidFill>
                  <a:schemeClr val="tx1"/>
                </a:solidFill>
              </a:rPr>
              <a:t>Assistive</a:t>
            </a:r>
          </a:p>
          <a:p>
            <a:pPr marL="800100" lvl="1" indent="-342900">
              <a:buAutoNum type="alphaLcPeriod"/>
            </a:pPr>
            <a:r>
              <a:rPr lang="en-US" sz="4200" dirty="0" smtClean="0">
                <a:solidFill>
                  <a:schemeClr val="tx1"/>
                </a:solidFill>
              </a:rPr>
              <a:t>Resistant</a:t>
            </a:r>
          </a:p>
          <a:p>
            <a:pPr marL="800100" lvl="1" indent="-342900">
              <a:buAutoNum type="alphaLcPeriod"/>
            </a:pPr>
            <a:r>
              <a:rPr lang="en-US" sz="4200" dirty="0" smtClean="0">
                <a:solidFill>
                  <a:schemeClr val="tx1"/>
                </a:solidFill>
              </a:rPr>
              <a:t>Manipulated</a:t>
            </a:r>
          </a:p>
          <a:p>
            <a:pPr marL="800100" lvl="1" indent="-342900">
              <a:buAutoNum type="alphaLcPeriod"/>
            </a:pPr>
            <a:endParaRPr lang="en-US" sz="3400" dirty="0"/>
          </a:p>
          <a:p>
            <a:pPr marL="457200" lvl="1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2. Ethanol, a fuel made from corn is ….</a:t>
            </a:r>
            <a:endParaRPr lang="en-US" sz="3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92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9.20.16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52" y="1151068"/>
            <a:ext cx="8757237" cy="55186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3. Ethanol is being added to gasoline in an attempt to reduce fossil fuel usage.  Which is an unintended consequence of ethanol use?</a:t>
            </a:r>
          </a:p>
          <a:p>
            <a:pPr lvl="1" indent="-342900">
              <a:buAutoNum type="alphaLcPeriod"/>
            </a:pPr>
            <a:r>
              <a:rPr lang="en-US" dirty="0" smtClean="0"/>
              <a:t>Cost of corn products increases</a:t>
            </a:r>
          </a:p>
          <a:p>
            <a:pPr lvl="1" indent="-342900">
              <a:buAutoNum type="alphaLcPeriod"/>
            </a:pPr>
            <a:r>
              <a:rPr lang="en-US" dirty="0" smtClean="0"/>
              <a:t>Improvements in gas mileage</a:t>
            </a:r>
          </a:p>
          <a:p>
            <a:pPr lvl="1" indent="-342900">
              <a:buAutoNum type="alphaLcPeriod"/>
            </a:pPr>
            <a:r>
              <a:rPr lang="en-US" dirty="0" smtClean="0"/>
              <a:t>Conservation of fossil fuels</a:t>
            </a:r>
          </a:p>
          <a:p>
            <a:pPr lvl="1" indent="-342900">
              <a:buAutoNum type="alphaLcPeriod"/>
            </a:pPr>
            <a:r>
              <a:rPr lang="en-US" dirty="0" smtClean="0"/>
              <a:t>Improved health of the environment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3. </a:t>
            </a:r>
            <a:r>
              <a:rPr lang="en-US" dirty="0" smtClean="0">
                <a:solidFill>
                  <a:srgbClr val="FF0000"/>
                </a:solidFill>
              </a:rPr>
              <a:t>An unintended consequence of ethanol use is…</a:t>
            </a:r>
          </a:p>
          <a:p>
            <a:pPr marL="40005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4. A technology company has identified the need for smaller, longer-lasting batteries to use in hybrid vehicles.  What would be the first step the engineers should do?</a:t>
            </a:r>
          </a:p>
          <a:p>
            <a:pPr lvl="1" indent="-342900"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Test the new battery</a:t>
            </a:r>
          </a:p>
          <a:p>
            <a:pPr lvl="1" indent="-342900"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Reshape the existing battery</a:t>
            </a:r>
          </a:p>
          <a:p>
            <a:pPr lvl="1" indent="-342900"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Research current battery technology</a:t>
            </a:r>
          </a:p>
          <a:p>
            <a:pPr lvl="1" indent="-342900"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Build a prototype battery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4. </a:t>
            </a:r>
            <a:r>
              <a:rPr lang="en-US" dirty="0" smtClean="0">
                <a:solidFill>
                  <a:srgbClr val="FF0000"/>
                </a:solidFill>
              </a:rPr>
              <a:t>The first step the engineers should do is…. </a:t>
            </a:r>
          </a:p>
          <a:p>
            <a:pPr lvl="1" indent="-342900">
              <a:buAutoNum type="alphaLcPeriod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8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9.21.16---TEAM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Objectives:  Students will be able to demonstrate their understanding of dichotomous keys</a:t>
            </a:r>
          </a:p>
          <a:p>
            <a:endParaRPr lang="en-US" dirty="0"/>
          </a:p>
          <a:p>
            <a:r>
              <a:rPr lang="en-US" dirty="0" smtClean="0"/>
              <a:t>Weird facts, pages 25 and 26</a:t>
            </a:r>
          </a:p>
          <a:p>
            <a:r>
              <a:rPr lang="en-US" dirty="0" smtClean="0"/>
              <a:t>Review puzzle, Alien dichotomous key, Glue inn</a:t>
            </a:r>
          </a:p>
          <a:p>
            <a:r>
              <a:rPr lang="en-US" dirty="0" smtClean="0"/>
              <a:t>Daily Work</a:t>
            </a:r>
          </a:p>
          <a:p>
            <a:r>
              <a:rPr lang="en-US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7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9.21.16… </a:t>
            </a:r>
            <a:r>
              <a:rPr lang="en-US" dirty="0" smtClean="0">
                <a:solidFill>
                  <a:srgbClr val="00B0F0"/>
                </a:solidFill>
              </a:rPr>
              <a:t>page 36,37,38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A company wants to redesign warning flares.  After the company thinks of ideas, what is the best choice for the next step of the engineering design process?</a:t>
            </a:r>
          </a:p>
          <a:p>
            <a:pPr marL="457200" lvl="1" indent="0">
              <a:buNone/>
            </a:pPr>
            <a:r>
              <a:rPr lang="en-US" dirty="0" smtClean="0"/>
              <a:t>a. Build a prototype</a:t>
            </a:r>
          </a:p>
          <a:p>
            <a:pPr marL="457200" lvl="1" indent="0">
              <a:buNone/>
            </a:pPr>
            <a:r>
              <a:rPr lang="en-US" dirty="0" smtClean="0"/>
              <a:t>b. Improve the product</a:t>
            </a:r>
          </a:p>
          <a:p>
            <a:pPr marL="457200" lvl="1" indent="0">
              <a:buNone/>
            </a:pPr>
            <a:r>
              <a:rPr lang="en-US" dirty="0" smtClean="0"/>
              <a:t>c. Decide on the best improvement</a:t>
            </a:r>
          </a:p>
          <a:p>
            <a:pPr marL="457200" lvl="1" indent="0">
              <a:buNone/>
            </a:pPr>
            <a:r>
              <a:rPr lang="en-US" dirty="0" smtClean="0"/>
              <a:t>d. Define the problem</a:t>
            </a:r>
          </a:p>
          <a:p>
            <a:pPr marL="800100" lvl="1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After the company thinks of ideas they should….</a:t>
            </a:r>
          </a:p>
          <a:p>
            <a:pPr marL="4000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Which of the following is an example of adaptive bioengineering?</a:t>
            </a:r>
          </a:p>
          <a:p>
            <a:pPr marL="51435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A. eyeglasses</a:t>
            </a:r>
          </a:p>
          <a:p>
            <a:pPr marL="51435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b. Hearing aid</a:t>
            </a:r>
          </a:p>
          <a:p>
            <a:pPr marL="51435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c. Crutch</a:t>
            </a:r>
          </a:p>
          <a:p>
            <a:pPr marL="51435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d. Cochlear implant</a:t>
            </a:r>
          </a:p>
          <a:p>
            <a:pPr marL="51435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2.  </a:t>
            </a:r>
            <a:r>
              <a:rPr lang="en-US" dirty="0" smtClean="0">
                <a:solidFill>
                  <a:srgbClr val="FF0000"/>
                </a:solidFill>
              </a:rPr>
              <a:t>An example of adaptive bioengineering is…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345" y="2871989"/>
            <a:ext cx="3612524" cy="240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54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4731</TotalTime>
  <Words>691</Words>
  <Application>Microsoft Office PowerPoint</Application>
  <PresentationFormat>Widescreen</PresentationFormat>
  <Paragraphs>110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Daily Works 9.19.16</vt:lpstr>
      <vt:lpstr>Daily Work 9.19.16</vt:lpstr>
      <vt:lpstr>Daily work 9.19.16….p 37</vt:lpstr>
      <vt:lpstr>PowerPoint Presentation</vt:lpstr>
      <vt:lpstr>9.20.16</vt:lpstr>
      <vt:lpstr>Daily work 9.20.16….p. 37</vt:lpstr>
      <vt:lpstr>9.20.16</vt:lpstr>
      <vt:lpstr>9.21.16---TEAM DAY</vt:lpstr>
      <vt:lpstr>9.21.16… page 36,37,38</vt:lpstr>
      <vt:lpstr>9.22.26</vt:lpstr>
      <vt:lpstr>Lab tools</vt:lpstr>
      <vt:lpstr>9.23.16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Works 9.19.16</dc:title>
  <dc:creator>Chara Webster</dc:creator>
  <cp:lastModifiedBy>Chara Webster</cp:lastModifiedBy>
  <cp:revision>18</cp:revision>
  <dcterms:created xsi:type="dcterms:W3CDTF">2016-09-19T20:08:54Z</dcterms:created>
  <dcterms:modified xsi:type="dcterms:W3CDTF">2016-10-18T19:50:45Z</dcterms:modified>
</cp:coreProperties>
</file>