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19- September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12,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Objective: you will be able to explain how the engineering design process was used to construct a tower out of pasta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Update table of contents</a:t>
            </a:r>
          </a:p>
          <a:p>
            <a:r>
              <a:rPr lang="en-US" dirty="0" smtClean="0"/>
              <a:t>New science stems</a:t>
            </a:r>
          </a:p>
          <a:p>
            <a:r>
              <a:rPr lang="en-US" dirty="0" smtClean="0"/>
              <a:t>Daily work (next slide)</a:t>
            </a:r>
          </a:p>
          <a:p>
            <a:r>
              <a:rPr lang="en-US" dirty="0" smtClean="0"/>
              <a:t>Pasta Tower data analysis (after the daily work)</a:t>
            </a:r>
          </a:p>
          <a:p>
            <a:r>
              <a:rPr lang="en-US" dirty="0" smtClean="0"/>
              <a:t>CFA Wednesday on SM, Variables, EDP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Work 9.12.16…</a:t>
            </a:r>
            <a:r>
              <a:rPr lang="en-US" dirty="0" smtClean="0">
                <a:solidFill>
                  <a:srgbClr val="00B0F0"/>
                </a:solidFill>
              </a:rPr>
              <a:t>page 36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Copy and complete the following sentences:</a:t>
            </a:r>
          </a:p>
          <a:p>
            <a:pPr marL="0" indent="0">
              <a:buNone/>
            </a:pPr>
            <a:endParaRPr lang="en-US" dirty="0" smtClean="0"/>
          </a:p>
          <a:p>
            <a:pPr marL="530352" lvl="1" indent="0">
              <a:buNone/>
            </a:pPr>
            <a:r>
              <a:rPr lang="en-US" dirty="0" smtClean="0"/>
              <a:t>Example: A thermometer measures </a:t>
            </a:r>
            <a:r>
              <a:rPr lang="en-US" i="1" dirty="0" smtClean="0"/>
              <a:t>temperature</a:t>
            </a:r>
            <a:r>
              <a:rPr lang="en-US" dirty="0" smtClean="0"/>
              <a:t> in degrees </a:t>
            </a:r>
            <a:r>
              <a:rPr lang="en-US" i="1" dirty="0" smtClean="0"/>
              <a:t>Fahrenheit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 balance measures _________ in _________.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 spring scale measures _________ in _________.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 graduated cylinder measures ________ in _________.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intended benefit of coal is to ____________________.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 negative unintended consequence of burning coal is ___________.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work 9.12.16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 balance measures </a:t>
            </a:r>
            <a:r>
              <a:rPr lang="en-US" dirty="0" smtClean="0">
                <a:solidFill>
                  <a:srgbClr val="FF0000"/>
                </a:solidFill>
              </a:rPr>
              <a:t>_mass______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_grams________.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 spring scale measures </a:t>
            </a:r>
            <a:r>
              <a:rPr lang="en-US" dirty="0" smtClean="0">
                <a:solidFill>
                  <a:srgbClr val="FF0000"/>
                </a:solidFill>
              </a:rPr>
              <a:t>__force_______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__</a:t>
            </a:r>
            <a:r>
              <a:rPr lang="en-US" dirty="0" err="1" smtClean="0">
                <a:solidFill>
                  <a:srgbClr val="FF0000"/>
                </a:solidFill>
              </a:rPr>
              <a:t>Newtons</a:t>
            </a:r>
            <a:r>
              <a:rPr lang="en-US" dirty="0" smtClean="0">
                <a:solidFill>
                  <a:srgbClr val="FF0000"/>
                </a:solidFill>
              </a:rPr>
              <a:t>_______.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 graduated cylinder measures </a:t>
            </a:r>
            <a:r>
              <a:rPr lang="en-US" dirty="0" smtClean="0">
                <a:solidFill>
                  <a:srgbClr val="FF0000"/>
                </a:solidFill>
              </a:rPr>
              <a:t>_liquid Volume_______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_Liters or Milliliters________.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The intended benefit of coal is to </a:t>
            </a:r>
            <a:r>
              <a:rPr lang="en-US" dirty="0" smtClean="0">
                <a:solidFill>
                  <a:srgbClr val="FF0000"/>
                </a:solidFill>
              </a:rPr>
              <a:t>_produce energy\electricity___________________.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 negative unintended consequence of burning coal is </a:t>
            </a:r>
            <a:r>
              <a:rPr lang="en-US" dirty="0" smtClean="0">
                <a:solidFill>
                  <a:srgbClr val="FF0000"/>
                </a:solidFill>
              </a:rPr>
              <a:t>_pollution, damage to the environment, the sickness of coal miners__________.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13,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Objective: </a:t>
            </a:r>
            <a:r>
              <a:rPr lang="en-US" dirty="0"/>
              <a:t>you will be able to </a:t>
            </a:r>
            <a:r>
              <a:rPr lang="en-US" dirty="0" smtClean="0"/>
              <a:t>create a graph and compare your pasta tower to your classmates pasta tower.</a:t>
            </a:r>
          </a:p>
          <a:p>
            <a:pPr marL="0" indent="0">
              <a:buNone/>
            </a:pPr>
            <a:r>
              <a:rPr lang="en-US" dirty="0" smtClean="0"/>
              <a:t>You will be able to explain </a:t>
            </a:r>
            <a:r>
              <a:rPr lang="en-US" dirty="0"/>
              <a:t>how the engineering design process was used to construct a tower out of </a:t>
            </a:r>
            <a:r>
              <a:rPr lang="en-US" dirty="0" smtClean="0"/>
              <a:t>pasta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Finish pasta tower bar graph</a:t>
            </a:r>
          </a:p>
          <a:p>
            <a:r>
              <a:rPr lang="en-US" dirty="0" smtClean="0"/>
              <a:t>Complete pasta tower review questions</a:t>
            </a:r>
          </a:p>
          <a:p>
            <a:r>
              <a:rPr lang="en-US" dirty="0" smtClean="0"/>
              <a:t>Daily work</a:t>
            </a:r>
          </a:p>
          <a:p>
            <a:r>
              <a:rPr lang="en-US" dirty="0" smtClean="0"/>
              <a:t>Test data analysis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714" y="255494"/>
            <a:ext cx="9601200" cy="1485900"/>
          </a:xfrm>
        </p:spPr>
        <p:txBody>
          <a:bodyPr/>
          <a:lstStyle/>
          <a:p>
            <a:r>
              <a:rPr lang="en-US" dirty="0" smtClean="0"/>
              <a:t>9.13.16….</a:t>
            </a:r>
            <a:r>
              <a:rPr lang="en-US" dirty="0" smtClean="0">
                <a:solidFill>
                  <a:srgbClr val="00B0F0"/>
                </a:solidFill>
              </a:rPr>
              <a:t>page 36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158" y="817581"/>
            <a:ext cx="10230523" cy="5938221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There are four gardens in my backyard.  Each of the gardens have different types of garden snails.  I labeled each garden 1, 2, 3, and 4.   I removed 1 bucket of dirt from each garden and labeled the snails I found in each dirt sample.  In this scenario what would be the independent variable?</a:t>
            </a:r>
          </a:p>
          <a:p>
            <a:pPr marL="987552" lvl="1" indent="-457200">
              <a:buAutoNum type="alphaLcPeriod"/>
            </a:pPr>
            <a:r>
              <a:rPr lang="en-US" dirty="0" smtClean="0"/>
              <a:t>The types of snails</a:t>
            </a:r>
          </a:p>
          <a:p>
            <a:pPr marL="987552" lvl="1" indent="-457200">
              <a:buAutoNum type="alphaLcPeriod"/>
            </a:pPr>
            <a:r>
              <a:rPr lang="en-US" dirty="0" smtClean="0"/>
              <a:t>Buckets of soil</a:t>
            </a:r>
          </a:p>
          <a:p>
            <a:pPr marL="987552" lvl="1" indent="-457200">
              <a:buAutoNum type="alphaLcPeriod"/>
            </a:pPr>
            <a:r>
              <a:rPr lang="en-US" dirty="0" smtClean="0"/>
              <a:t>The color of buckets used</a:t>
            </a:r>
          </a:p>
          <a:p>
            <a:pPr marL="987552" lvl="1" indent="-457200">
              <a:buAutoNum type="alphaLcPeriod"/>
            </a:pPr>
            <a:r>
              <a:rPr lang="en-US" dirty="0" smtClean="0"/>
              <a:t>The number of snails</a:t>
            </a:r>
          </a:p>
          <a:p>
            <a:pPr marL="987552" lvl="1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independent variable of this investigation is ________________.</a:t>
            </a:r>
          </a:p>
          <a:p>
            <a:pPr marL="530352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I want to know how sunlight is going to affect the growth of my plants.  Which variable should I change in my investigation?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The type of plant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The amount of light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The volume of water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The amount of nutrients</a:t>
            </a:r>
          </a:p>
          <a:p>
            <a:pPr marL="530352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The variable you should change in your investigation is ________________.</a:t>
            </a:r>
          </a:p>
          <a:p>
            <a:pPr marL="530352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Making ethanol from corn is an example of ______________ (adaptive or assistive) bioengineering technology.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4.      An unintended consequence of using a dam to make hydroelectricity is ___________________________________.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Less pollution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Lower electric bills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Disturbing the life cycles of certain types of fish</a:t>
            </a:r>
          </a:p>
          <a:p>
            <a:pPr marL="987552" lvl="1" indent="-457200">
              <a:buAutoNum type="alphaLcPeriod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9.13.16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553" y="1753497"/>
            <a:ext cx="9843247" cy="461503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5. What are the independent variables?  What is the dependent variable?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</a:p>
          <a:p>
            <a:pPr marL="0" indent="0" algn="ctr">
              <a:buNone/>
            </a:pPr>
            <a:r>
              <a:rPr lang="en-US" dirty="0" smtClean="0"/>
              <a:t>Effect of Water on Plants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987552" lvl="1" indent="-457200">
              <a:buAutoNum type="arabicPeriod" startAt="5"/>
            </a:pPr>
            <a:r>
              <a:rPr lang="en-US" dirty="0" smtClean="0">
                <a:solidFill>
                  <a:srgbClr val="FF0000"/>
                </a:solidFill>
              </a:rPr>
              <a:t>The independent variables are_______________.  The dependent variable is _____.</a:t>
            </a:r>
          </a:p>
          <a:p>
            <a:pPr marL="530352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 startAt="6"/>
            </a:pPr>
            <a:r>
              <a:rPr lang="en-US" dirty="0" smtClean="0">
                <a:solidFill>
                  <a:srgbClr val="FF0000"/>
                </a:solidFill>
              </a:rPr>
              <a:t>Examples of errors in an experiment include ___________________________.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Not enough trials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Having too many variables</a:t>
            </a:r>
          </a:p>
          <a:p>
            <a:pPr marL="987552" lvl="1" indent="-457200"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Not collecting the data correctly</a:t>
            </a:r>
          </a:p>
          <a:p>
            <a:pPr marL="457200" indent="-457200">
              <a:buAutoNum type="arabicPeriod" startAt="5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849846"/>
              </p:ext>
            </p:extLst>
          </p:nvPr>
        </p:nvGraphicFramePr>
        <p:xfrm>
          <a:off x="1371600" y="265604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 Exposure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Plant Growth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cm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2703</TotalTime>
  <Words>518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Daily work</vt:lpstr>
      <vt:lpstr>September 12, 2016</vt:lpstr>
      <vt:lpstr>Daily Work 9.12.16…page 36</vt:lpstr>
      <vt:lpstr>Daily work 9.12.16</vt:lpstr>
      <vt:lpstr>September 13, 2016</vt:lpstr>
      <vt:lpstr>9.13.16….page 36</vt:lpstr>
      <vt:lpstr>9.13.16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</dc:title>
  <dc:creator>Chara Webster</dc:creator>
  <cp:lastModifiedBy>Chara Webster</cp:lastModifiedBy>
  <cp:revision>21</cp:revision>
  <dcterms:created xsi:type="dcterms:W3CDTF">2016-09-09T19:22:39Z</dcterms:created>
  <dcterms:modified xsi:type="dcterms:W3CDTF">2016-09-19T20:10:36Z</dcterms:modified>
</cp:coreProperties>
</file>