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8526-61F4-4DB4-969A-F80258E59AD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32D5-D428-46BD-A9C0-75A53C61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2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8526-61F4-4DB4-969A-F80258E59AD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32D5-D428-46BD-A9C0-75A53C61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0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8526-61F4-4DB4-969A-F80258E59AD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32D5-D428-46BD-A9C0-75A53C61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3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8526-61F4-4DB4-969A-F80258E59AD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32D5-D428-46BD-A9C0-75A53C61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7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8526-61F4-4DB4-969A-F80258E59AD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32D5-D428-46BD-A9C0-75A53C61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7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8526-61F4-4DB4-969A-F80258E59AD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32D5-D428-46BD-A9C0-75A53C61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4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8526-61F4-4DB4-969A-F80258E59AD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32D5-D428-46BD-A9C0-75A53C61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5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8526-61F4-4DB4-969A-F80258E59AD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32D5-D428-46BD-A9C0-75A53C61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6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8526-61F4-4DB4-969A-F80258E59AD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32D5-D428-46BD-A9C0-75A53C61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8526-61F4-4DB4-969A-F80258E59AD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32D5-D428-46BD-A9C0-75A53C61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1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8526-61F4-4DB4-969A-F80258E59AD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32D5-D428-46BD-A9C0-75A53C61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0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B8526-61F4-4DB4-969A-F80258E59AD1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632D5-D428-46BD-A9C0-75A53C61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9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6, 2016  - September 9, 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1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 will be able to:</a:t>
            </a:r>
          </a:p>
          <a:p>
            <a:pPr lvl="1"/>
            <a:r>
              <a:rPr lang="en-US" dirty="0" smtClean="0"/>
              <a:t>Match lab tools with the correct properties of matter (what they measure) and their units.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Distinguish between independent and dependent variables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Explain the engineering design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September 6,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153"/>
            <a:ext cx="10515600" cy="4818810"/>
          </a:xfrm>
        </p:spPr>
        <p:txBody>
          <a:bodyPr/>
          <a:lstStyle/>
          <a:p>
            <a:r>
              <a:rPr lang="en-US" dirty="0" smtClean="0"/>
              <a:t>P. 29, the title is </a:t>
            </a:r>
            <a:r>
              <a:rPr lang="en-US" dirty="0" smtClean="0">
                <a:solidFill>
                  <a:srgbClr val="FF0000"/>
                </a:solidFill>
              </a:rPr>
              <a:t>Daily Review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u="sng" dirty="0" smtClean="0"/>
              <a:t>Copy</a:t>
            </a:r>
            <a:r>
              <a:rPr lang="en-US" dirty="0" smtClean="0"/>
              <a:t> and complete the following table: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u="sng" dirty="0" smtClean="0"/>
              <a:t>Copy</a:t>
            </a:r>
            <a:r>
              <a:rPr lang="en-US" dirty="0" smtClean="0"/>
              <a:t> the following scenario.  Underline the IV and circle the DV: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Sara conducts an experiment to test how loud music affects the mood of her parents.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180310"/>
              </p:ext>
            </p:extLst>
          </p:nvPr>
        </p:nvGraphicFramePr>
        <p:xfrm>
          <a:off x="983129" y="2466108"/>
          <a:ext cx="8127999" cy="1478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09333"/>
                <a:gridCol w="2709333"/>
                <a:gridCol w="2709333"/>
              </a:tblGrid>
              <a:tr h="23600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Tool Name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Property of Matter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Unit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Grams (g)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Volume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Thermometer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3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September 6,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</a:t>
            </a:r>
            <a:r>
              <a:rPr lang="en-US" dirty="0" smtClean="0">
                <a:solidFill>
                  <a:srgbClr val="FF0000"/>
                </a:solidFill>
              </a:rPr>
              <a:t> Sara conducts an experiment to test how </a:t>
            </a:r>
            <a:r>
              <a:rPr lang="en-US" u="sng" dirty="0" smtClean="0">
                <a:solidFill>
                  <a:srgbClr val="FF0000"/>
                </a:solidFill>
              </a:rPr>
              <a:t>loud music </a:t>
            </a:r>
            <a:r>
              <a:rPr lang="en-US" dirty="0" smtClean="0">
                <a:solidFill>
                  <a:srgbClr val="FF0000"/>
                </a:solidFill>
              </a:rPr>
              <a:t>affects the mood of her parents.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888154"/>
              </p:ext>
            </p:extLst>
          </p:nvPr>
        </p:nvGraphicFramePr>
        <p:xfrm>
          <a:off x="983129" y="2466108"/>
          <a:ext cx="8127999" cy="1478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09333"/>
                <a:gridCol w="2709333"/>
                <a:gridCol w="2709333"/>
              </a:tblGrid>
              <a:tr h="23600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Tool Name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Property of Matter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Unit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Balance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Grams (g)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Graduated Cylinder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Volume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Liters (L)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Thermometer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Temperature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Celsius,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Farenheit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591015" y="4646696"/>
            <a:ext cx="3490692" cy="873158"/>
          </a:xfrm>
          <a:custGeom>
            <a:avLst/>
            <a:gdLst>
              <a:gd name="connsiteX0" fmla="*/ 2219092 w 3490692"/>
              <a:gd name="connsiteY0" fmla="*/ 114875 h 873158"/>
              <a:gd name="connsiteX1" fmla="*/ 2118731 w 3490692"/>
              <a:gd name="connsiteY1" fmla="*/ 126026 h 873158"/>
              <a:gd name="connsiteX2" fmla="*/ 2085278 w 3490692"/>
              <a:gd name="connsiteY2" fmla="*/ 137177 h 873158"/>
              <a:gd name="connsiteX3" fmla="*/ 1973765 w 3490692"/>
              <a:gd name="connsiteY3" fmla="*/ 159480 h 873158"/>
              <a:gd name="connsiteX4" fmla="*/ 1929161 w 3490692"/>
              <a:gd name="connsiteY4" fmla="*/ 170631 h 873158"/>
              <a:gd name="connsiteX5" fmla="*/ 1873405 w 3490692"/>
              <a:gd name="connsiteY5" fmla="*/ 181782 h 873158"/>
              <a:gd name="connsiteX6" fmla="*/ 1806497 w 3490692"/>
              <a:gd name="connsiteY6" fmla="*/ 204084 h 873158"/>
              <a:gd name="connsiteX7" fmla="*/ 1773044 w 3490692"/>
              <a:gd name="connsiteY7" fmla="*/ 215236 h 873158"/>
              <a:gd name="connsiteX8" fmla="*/ 1728439 w 3490692"/>
              <a:gd name="connsiteY8" fmla="*/ 226387 h 873158"/>
              <a:gd name="connsiteX9" fmla="*/ 1694985 w 3490692"/>
              <a:gd name="connsiteY9" fmla="*/ 237538 h 873158"/>
              <a:gd name="connsiteX10" fmla="*/ 1639229 w 3490692"/>
              <a:gd name="connsiteY10" fmla="*/ 248689 h 873158"/>
              <a:gd name="connsiteX11" fmla="*/ 1349297 w 3490692"/>
              <a:gd name="connsiteY11" fmla="*/ 337899 h 873158"/>
              <a:gd name="connsiteX12" fmla="*/ 1193180 w 3490692"/>
              <a:gd name="connsiteY12" fmla="*/ 360202 h 873158"/>
              <a:gd name="connsiteX13" fmla="*/ 1070517 w 3490692"/>
              <a:gd name="connsiteY13" fmla="*/ 349050 h 873158"/>
              <a:gd name="connsiteX14" fmla="*/ 1003609 w 3490692"/>
              <a:gd name="connsiteY14" fmla="*/ 326748 h 873158"/>
              <a:gd name="connsiteX15" fmla="*/ 914400 w 3490692"/>
              <a:gd name="connsiteY15" fmla="*/ 304445 h 873158"/>
              <a:gd name="connsiteX16" fmla="*/ 814039 w 3490692"/>
              <a:gd name="connsiteY16" fmla="*/ 259841 h 873158"/>
              <a:gd name="connsiteX17" fmla="*/ 780585 w 3490692"/>
              <a:gd name="connsiteY17" fmla="*/ 248689 h 873158"/>
              <a:gd name="connsiteX18" fmla="*/ 557561 w 3490692"/>
              <a:gd name="connsiteY18" fmla="*/ 259841 h 873158"/>
              <a:gd name="connsiteX19" fmla="*/ 512956 w 3490692"/>
              <a:gd name="connsiteY19" fmla="*/ 270992 h 873158"/>
              <a:gd name="connsiteX20" fmla="*/ 390292 w 3490692"/>
              <a:gd name="connsiteY20" fmla="*/ 315597 h 873158"/>
              <a:gd name="connsiteX21" fmla="*/ 356839 w 3490692"/>
              <a:gd name="connsiteY21" fmla="*/ 326748 h 873158"/>
              <a:gd name="connsiteX22" fmla="*/ 278780 w 3490692"/>
              <a:gd name="connsiteY22" fmla="*/ 393655 h 873158"/>
              <a:gd name="connsiteX23" fmla="*/ 256478 w 3490692"/>
              <a:gd name="connsiteY23" fmla="*/ 415958 h 873158"/>
              <a:gd name="connsiteX24" fmla="*/ 267629 w 3490692"/>
              <a:gd name="connsiteY24" fmla="*/ 572075 h 873158"/>
              <a:gd name="connsiteX25" fmla="*/ 356839 w 3490692"/>
              <a:gd name="connsiteY25" fmla="*/ 638982 h 873158"/>
              <a:gd name="connsiteX26" fmla="*/ 412595 w 3490692"/>
              <a:gd name="connsiteY26" fmla="*/ 661284 h 873158"/>
              <a:gd name="connsiteX27" fmla="*/ 657922 w 3490692"/>
              <a:gd name="connsiteY27" fmla="*/ 739343 h 873158"/>
              <a:gd name="connsiteX28" fmla="*/ 1962614 w 3490692"/>
              <a:gd name="connsiteY28" fmla="*/ 750494 h 873158"/>
              <a:gd name="connsiteX29" fmla="*/ 2129883 w 3490692"/>
              <a:gd name="connsiteY29" fmla="*/ 761645 h 873158"/>
              <a:gd name="connsiteX30" fmla="*/ 2587083 w 3490692"/>
              <a:gd name="connsiteY30" fmla="*/ 739343 h 873158"/>
              <a:gd name="connsiteX31" fmla="*/ 2698595 w 3490692"/>
              <a:gd name="connsiteY31" fmla="*/ 717041 h 873158"/>
              <a:gd name="connsiteX32" fmla="*/ 2732048 w 3490692"/>
              <a:gd name="connsiteY32" fmla="*/ 705889 h 873158"/>
              <a:gd name="connsiteX33" fmla="*/ 2776653 w 3490692"/>
              <a:gd name="connsiteY33" fmla="*/ 694738 h 873158"/>
              <a:gd name="connsiteX34" fmla="*/ 2877014 w 3490692"/>
              <a:gd name="connsiteY34" fmla="*/ 672436 h 873158"/>
              <a:gd name="connsiteX35" fmla="*/ 2910468 w 3490692"/>
              <a:gd name="connsiteY35" fmla="*/ 661284 h 873158"/>
              <a:gd name="connsiteX36" fmla="*/ 2988526 w 3490692"/>
              <a:gd name="connsiteY36" fmla="*/ 650133 h 873158"/>
              <a:gd name="connsiteX37" fmla="*/ 3100039 w 3490692"/>
              <a:gd name="connsiteY37" fmla="*/ 605528 h 873158"/>
              <a:gd name="connsiteX38" fmla="*/ 3166946 w 3490692"/>
              <a:gd name="connsiteY38" fmla="*/ 583226 h 873158"/>
              <a:gd name="connsiteX39" fmla="*/ 3245005 w 3490692"/>
              <a:gd name="connsiteY39" fmla="*/ 560924 h 873158"/>
              <a:gd name="connsiteX40" fmla="*/ 3267307 w 3490692"/>
              <a:gd name="connsiteY40" fmla="*/ 538621 h 873158"/>
              <a:gd name="connsiteX41" fmla="*/ 3356517 w 3490692"/>
              <a:gd name="connsiteY41" fmla="*/ 505167 h 873158"/>
              <a:gd name="connsiteX42" fmla="*/ 3456878 w 3490692"/>
              <a:gd name="connsiteY42" fmla="*/ 471714 h 873158"/>
              <a:gd name="connsiteX43" fmla="*/ 3490331 w 3490692"/>
              <a:gd name="connsiteY43" fmla="*/ 449411 h 873158"/>
              <a:gd name="connsiteX44" fmla="*/ 3468029 w 3490692"/>
              <a:gd name="connsiteY44" fmla="*/ 404806 h 873158"/>
              <a:gd name="connsiteX45" fmla="*/ 3401122 w 3490692"/>
              <a:gd name="connsiteY45" fmla="*/ 360202 h 873158"/>
              <a:gd name="connsiteX46" fmla="*/ 3378819 w 3490692"/>
              <a:gd name="connsiteY46" fmla="*/ 337899 h 873158"/>
              <a:gd name="connsiteX47" fmla="*/ 3289609 w 3490692"/>
              <a:gd name="connsiteY47" fmla="*/ 270992 h 873158"/>
              <a:gd name="connsiteX48" fmla="*/ 3233853 w 3490692"/>
              <a:gd name="connsiteY48" fmla="*/ 226387 h 873158"/>
              <a:gd name="connsiteX49" fmla="*/ 3211551 w 3490692"/>
              <a:gd name="connsiteY49" fmla="*/ 204084 h 873158"/>
              <a:gd name="connsiteX50" fmla="*/ 3166946 w 3490692"/>
              <a:gd name="connsiteY50" fmla="*/ 192933 h 873158"/>
              <a:gd name="connsiteX51" fmla="*/ 2877014 w 3490692"/>
              <a:gd name="connsiteY51" fmla="*/ 181782 h 873158"/>
              <a:gd name="connsiteX52" fmla="*/ 2765502 w 3490692"/>
              <a:gd name="connsiteY52" fmla="*/ 204084 h 873158"/>
              <a:gd name="connsiteX53" fmla="*/ 2709746 w 3490692"/>
              <a:gd name="connsiteY53" fmla="*/ 215236 h 873158"/>
              <a:gd name="connsiteX54" fmla="*/ 2598234 w 3490692"/>
              <a:gd name="connsiteY54" fmla="*/ 248689 h 873158"/>
              <a:gd name="connsiteX55" fmla="*/ 2542478 w 3490692"/>
              <a:gd name="connsiteY55" fmla="*/ 259841 h 873158"/>
              <a:gd name="connsiteX56" fmla="*/ 2375209 w 3490692"/>
              <a:gd name="connsiteY56" fmla="*/ 270992 h 873158"/>
              <a:gd name="connsiteX57" fmla="*/ 1773044 w 3490692"/>
              <a:gd name="connsiteY57" fmla="*/ 259841 h 873158"/>
              <a:gd name="connsiteX58" fmla="*/ 1371600 w 3490692"/>
              <a:gd name="connsiteY58" fmla="*/ 248689 h 873158"/>
              <a:gd name="connsiteX59" fmla="*/ 1338146 w 3490692"/>
              <a:gd name="connsiteY59" fmla="*/ 237538 h 873158"/>
              <a:gd name="connsiteX60" fmla="*/ 1215483 w 3490692"/>
              <a:gd name="connsiteY60" fmla="*/ 204084 h 873158"/>
              <a:gd name="connsiteX61" fmla="*/ 836341 w 3490692"/>
              <a:gd name="connsiteY61" fmla="*/ 215236 h 873158"/>
              <a:gd name="connsiteX62" fmla="*/ 802887 w 3490692"/>
              <a:gd name="connsiteY62" fmla="*/ 226387 h 873158"/>
              <a:gd name="connsiteX63" fmla="*/ 747131 w 3490692"/>
              <a:gd name="connsiteY63" fmla="*/ 248689 h 873158"/>
              <a:gd name="connsiteX64" fmla="*/ 635619 w 3490692"/>
              <a:gd name="connsiteY64" fmla="*/ 270992 h 873158"/>
              <a:gd name="connsiteX65" fmla="*/ 591014 w 3490692"/>
              <a:gd name="connsiteY65" fmla="*/ 282143 h 873158"/>
              <a:gd name="connsiteX66" fmla="*/ 457200 w 3490692"/>
              <a:gd name="connsiteY66" fmla="*/ 270992 h 873158"/>
              <a:gd name="connsiteX67" fmla="*/ 367990 w 3490692"/>
              <a:gd name="connsiteY67" fmla="*/ 248689 h 873158"/>
              <a:gd name="connsiteX68" fmla="*/ 278780 w 3490692"/>
              <a:gd name="connsiteY68" fmla="*/ 237538 h 873158"/>
              <a:gd name="connsiteX69" fmla="*/ 200722 w 3490692"/>
              <a:gd name="connsiteY69" fmla="*/ 226387 h 873158"/>
              <a:gd name="connsiteX70" fmla="*/ 55756 w 3490692"/>
              <a:gd name="connsiteY70" fmla="*/ 237538 h 873158"/>
              <a:gd name="connsiteX71" fmla="*/ 0 w 3490692"/>
              <a:gd name="connsiteY71" fmla="*/ 293294 h 873158"/>
              <a:gd name="connsiteX72" fmla="*/ 11151 w 3490692"/>
              <a:gd name="connsiteY72" fmla="*/ 460563 h 873158"/>
              <a:gd name="connsiteX73" fmla="*/ 22302 w 3490692"/>
              <a:gd name="connsiteY73" fmla="*/ 494016 h 873158"/>
              <a:gd name="connsiteX74" fmla="*/ 66907 w 3490692"/>
              <a:gd name="connsiteY74" fmla="*/ 560924 h 873158"/>
              <a:gd name="connsiteX75" fmla="*/ 144965 w 3490692"/>
              <a:gd name="connsiteY75" fmla="*/ 616680 h 873158"/>
              <a:gd name="connsiteX76" fmla="*/ 211873 w 3490692"/>
              <a:gd name="connsiteY76" fmla="*/ 672436 h 873158"/>
              <a:gd name="connsiteX77" fmla="*/ 301083 w 3490692"/>
              <a:gd name="connsiteY77" fmla="*/ 717041 h 873158"/>
              <a:gd name="connsiteX78" fmla="*/ 334536 w 3490692"/>
              <a:gd name="connsiteY78" fmla="*/ 750494 h 873158"/>
              <a:gd name="connsiteX79" fmla="*/ 423746 w 3490692"/>
              <a:gd name="connsiteY79" fmla="*/ 783948 h 873158"/>
              <a:gd name="connsiteX80" fmla="*/ 501805 w 3490692"/>
              <a:gd name="connsiteY80" fmla="*/ 806250 h 873158"/>
              <a:gd name="connsiteX81" fmla="*/ 535258 w 3490692"/>
              <a:gd name="connsiteY81" fmla="*/ 817402 h 873158"/>
              <a:gd name="connsiteX82" fmla="*/ 635619 w 3490692"/>
              <a:gd name="connsiteY82" fmla="*/ 828553 h 873158"/>
              <a:gd name="connsiteX83" fmla="*/ 1616926 w 3490692"/>
              <a:gd name="connsiteY83" fmla="*/ 839704 h 873158"/>
              <a:gd name="connsiteX84" fmla="*/ 1895707 w 3490692"/>
              <a:gd name="connsiteY84" fmla="*/ 873158 h 873158"/>
              <a:gd name="connsiteX85" fmla="*/ 2196790 w 3490692"/>
              <a:gd name="connsiteY85" fmla="*/ 862006 h 873158"/>
              <a:gd name="connsiteX86" fmla="*/ 2386361 w 3490692"/>
              <a:gd name="connsiteY86" fmla="*/ 839704 h 873158"/>
              <a:gd name="connsiteX87" fmla="*/ 2553629 w 3490692"/>
              <a:gd name="connsiteY87" fmla="*/ 828553 h 873158"/>
              <a:gd name="connsiteX88" fmla="*/ 2642839 w 3490692"/>
              <a:gd name="connsiteY88" fmla="*/ 795099 h 873158"/>
              <a:gd name="connsiteX89" fmla="*/ 2709746 w 3490692"/>
              <a:gd name="connsiteY89" fmla="*/ 750494 h 873158"/>
              <a:gd name="connsiteX90" fmla="*/ 2821258 w 3490692"/>
              <a:gd name="connsiteY90" fmla="*/ 717041 h 873158"/>
              <a:gd name="connsiteX91" fmla="*/ 2999678 w 3490692"/>
              <a:gd name="connsiteY91" fmla="*/ 661284 h 873158"/>
              <a:gd name="connsiteX92" fmla="*/ 3044283 w 3490692"/>
              <a:gd name="connsiteY92" fmla="*/ 650133 h 873158"/>
              <a:gd name="connsiteX93" fmla="*/ 3111190 w 3490692"/>
              <a:gd name="connsiteY93" fmla="*/ 638982 h 873158"/>
              <a:gd name="connsiteX94" fmla="*/ 3200400 w 3490692"/>
              <a:gd name="connsiteY94" fmla="*/ 605528 h 873158"/>
              <a:gd name="connsiteX95" fmla="*/ 3311912 w 3490692"/>
              <a:gd name="connsiteY95" fmla="*/ 583226 h 873158"/>
              <a:gd name="connsiteX96" fmla="*/ 3389970 w 3490692"/>
              <a:gd name="connsiteY96" fmla="*/ 560924 h 873158"/>
              <a:gd name="connsiteX97" fmla="*/ 3445726 w 3490692"/>
              <a:gd name="connsiteY97" fmla="*/ 505167 h 873158"/>
              <a:gd name="connsiteX98" fmla="*/ 3479180 w 3490692"/>
              <a:gd name="connsiteY98" fmla="*/ 415958 h 873158"/>
              <a:gd name="connsiteX99" fmla="*/ 3490331 w 3490692"/>
              <a:gd name="connsiteY99" fmla="*/ 382504 h 873158"/>
              <a:gd name="connsiteX100" fmla="*/ 3456878 w 3490692"/>
              <a:gd name="connsiteY100" fmla="*/ 270992 h 873158"/>
              <a:gd name="connsiteX101" fmla="*/ 3389970 w 3490692"/>
              <a:gd name="connsiteY101" fmla="*/ 226387 h 873158"/>
              <a:gd name="connsiteX102" fmla="*/ 3334214 w 3490692"/>
              <a:gd name="connsiteY102" fmla="*/ 192933 h 873158"/>
              <a:gd name="connsiteX103" fmla="*/ 3289609 w 3490692"/>
              <a:gd name="connsiteY103" fmla="*/ 170631 h 873158"/>
              <a:gd name="connsiteX104" fmla="*/ 3166946 w 3490692"/>
              <a:gd name="connsiteY104" fmla="*/ 137177 h 873158"/>
              <a:gd name="connsiteX105" fmla="*/ 3055434 w 3490692"/>
              <a:gd name="connsiteY105" fmla="*/ 103724 h 873158"/>
              <a:gd name="connsiteX106" fmla="*/ 3010829 w 3490692"/>
              <a:gd name="connsiteY106" fmla="*/ 81421 h 873158"/>
              <a:gd name="connsiteX107" fmla="*/ 2966224 w 3490692"/>
              <a:gd name="connsiteY107" fmla="*/ 70270 h 873158"/>
              <a:gd name="connsiteX108" fmla="*/ 2899317 w 3490692"/>
              <a:gd name="connsiteY108" fmla="*/ 47967 h 873158"/>
              <a:gd name="connsiteX109" fmla="*/ 2776653 w 3490692"/>
              <a:gd name="connsiteY109" fmla="*/ 59119 h 873158"/>
              <a:gd name="connsiteX110" fmla="*/ 2743200 w 3490692"/>
              <a:gd name="connsiteY110" fmla="*/ 70270 h 873158"/>
              <a:gd name="connsiteX111" fmla="*/ 2698595 w 3490692"/>
              <a:gd name="connsiteY111" fmla="*/ 81421 h 873158"/>
              <a:gd name="connsiteX112" fmla="*/ 2542478 w 3490692"/>
              <a:gd name="connsiteY112" fmla="*/ 103724 h 873158"/>
              <a:gd name="connsiteX113" fmla="*/ 2509024 w 3490692"/>
              <a:gd name="connsiteY113" fmla="*/ 114875 h 873158"/>
              <a:gd name="connsiteX114" fmla="*/ 1973765 w 3490692"/>
              <a:gd name="connsiteY114" fmla="*/ 114875 h 873158"/>
              <a:gd name="connsiteX115" fmla="*/ 1817648 w 3490692"/>
              <a:gd name="connsiteY115" fmla="*/ 126026 h 873158"/>
              <a:gd name="connsiteX116" fmla="*/ 1773044 w 3490692"/>
              <a:gd name="connsiteY116" fmla="*/ 137177 h 873158"/>
              <a:gd name="connsiteX117" fmla="*/ 1672683 w 3490692"/>
              <a:gd name="connsiteY117" fmla="*/ 192933 h 873158"/>
              <a:gd name="connsiteX118" fmla="*/ 1137424 w 3490692"/>
              <a:gd name="connsiteY118" fmla="*/ 181782 h 873158"/>
              <a:gd name="connsiteX119" fmla="*/ 1070517 w 3490692"/>
              <a:gd name="connsiteY119" fmla="*/ 103724 h 873158"/>
              <a:gd name="connsiteX120" fmla="*/ 1003609 w 3490692"/>
              <a:gd name="connsiteY120" fmla="*/ 47967 h 873158"/>
              <a:gd name="connsiteX121" fmla="*/ 959005 w 3490692"/>
              <a:gd name="connsiteY121" fmla="*/ 25665 h 873158"/>
              <a:gd name="connsiteX122" fmla="*/ 892097 w 3490692"/>
              <a:gd name="connsiteY122" fmla="*/ 14514 h 873158"/>
              <a:gd name="connsiteX123" fmla="*/ 735980 w 3490692"/>
              <a:gd name="connsiteY123" fmla="*/ 14514 h 873158"/>
              <a:gd name="connsiteX124" fmla="*/ 624468 w 3490692"/>
              <a:gd name="connsiteY124" fmla="*/ 36816 h 873158"/>
              <a:gd name="connsiteX125" fmla="*/ 546409 w 3490692"/>
              <a:gd name="connsiteY125" fmla="*/ 47967 h 873158"/>
              <a:gd name="connsiteX126" fmla="*/ 490653 w 3490692"/>
              <a:gd name="connsiteY126" fmla="*/ 70270 h 873158"/>
              <a:gd name="connsiteX127" fmla="*/ 423746 w 3490692"/>
              <a:gd name="connsiteY127" fmla="*/ 81421 h 873158"/>
              <a:gd name="connsiteX128" fmla="*/ 11151 w 3490692"/>
              <a:gd name="connsiteY128" fmla="*/ 81421 h 87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3490692" h="873158">
                <a:moveTo>
                  <a:pt x="2219092" y="114875"/>
                </a:moveTo>
                <a:cubicBezTo>
                  <a:pt x="2185638" y="118592"/>
                  <a:pt x="2151933" y="120492"/>
                  <a:pt x="2118731" y="126026"/>
                </a:cubicBezTo>
                <a:cubicBezTo>
                  <a:pt x="2107137" y="127958"/>
                  <a:pt x="2096731" y="134534"/>
                  <a:pt x="2085278" y="137177"/>
                </a:cubicBezTo>
                <a:cubicBezTo>
                  <a:pt x="2048342" y="145701"/>
                  <a:pt x="2010540" y="150286"/>
                  <a:pt x="1973765" y="159480"/>
                </a:cubicBezTo>
                <a:cubicBezTo>
                  <a:pt x="1958897" y="163197"/>
                  <a:pt x="1944122" y="167306"/>
                  <a:pt x="1929161" y="170631"/>
                </a:cubicBezTo>
                <a:cubicBezTo>
                  <a:pt x="1910659" y="174743"/>
                  <a:pt x="1891691" y="176795"/>
                  <a:pt x="1873405" y="181782"/>
                </a:cubicBezTo>
                <a:cubicBezTo>
                  <a:pt x="1850724" y="187967"/>
                  <a:pt x="1828800" y="196650"/>
                  <a:pt x="1806497" y="204084"/>
                </a:cubicBezTo>
                <a:cubicBezTo>
                  <a:pt x="1795346" y="207801"/>
                  <a:pt x="1784447" y="212385"/>
                  <a:pt x="1773044" y="215236"/>
                </a:cubicBezTo>
                <a:cubicBezTo>
                  <a:pt x="1758176" y="218953"/>
                  <a:pt x="1743175" y="222177"/>
                  <a:pt x="1728439" y="226387"/>
                </a:cubicBezTo>
                <a:cubicBezTo>
                  <a:pt x="1717137" y="229616"/>
                  <a:pt x="1706389" y="234687"/>
                  <a:pt x="1694985" y="237538"/>
                </a:cubicBezTo>
                <a:cubicBezTo>
                  <a:pt x="1676597" y="242135"/>
                  <a:pt x="1657361" y="243170"/>
                  <a:pt x="1639229" y="248689"/>
                </a:cubicBezTo>
                <a:cubicBezTo>
                  <a:pt x="1608793" y="257952"/>
                  <a:pt x="1420281" y="327758"/>
                  <a:pt x="1349297" y="337899"/>
                </a:cubicBezTo>
                <a:lnTo>
                  <a:pt x="1193180" y="360202"/>
                </a:lnTo>
                <a:cubicBezTo>
                  <a:pt x="1152292" y="356485"/>
                  <a:pt x="1110949" y="356185"/>
                  <a:pt x="1070517" y="349050"/>
                </a:cubicBezTo>
                <a:cubicBezTo>
                  <a:pt x="1047366" y="344964"/>
                  <a:pt x="1026661" y="331358"/>
                  <a:pt x="1003609" y="326748"/>
                </a:cubicBezTo>
                <a:cubicBezTo>
                  <a:pt x="982394" y="322505"/>
                  <a:pt x="937264" y="315877"/>
                  <a:pt x="914400" y="304445"/>
                </a:cubicBezTo>
                <a:cubicBezTo>
                  <a:pt x="808379" y="251434"/>
                  <a:pt x="986640" y="317375"/>
                  <a:pt x="814039" y="259841"/>
                </a:cubicBezTo>
                <a:lnTo>
                  <a:pt x="780585" y="248689"/>
                </a:lnTo>
                <a:cubicBezTo>
                  <a:pt x="706244" y="252406"/>
                  <a:pt x="631738" y="253659"/>
                  <a:pt x="557561" y="259841"/>
                </a:cubicBezTo>
                <a:cubicBezTo>
                  <a:pt x="542288" y="261114"/>
                  <a:pt x="527636" y="266588"/>
                  <a:pt x="512956" y="270992"/>
                </a:cubicBezTo>
                <a:cubicBezTo>
                  <a:pt x="434854" y="294422"/>
                  <a:pt x="461237" y="288992"/>
                  <a:pt x="390292" y="315597"/>
                </a:cubicBezTo>
                <a:cubicBezTo>
                  <a:pt x="379286" y="319724"/>
                  <a:pt x="367352" y="321491"/>
                  <a:pt x="356839" y="326748"/>
                </a:cubicBezTo>
                <a:cubicBezTo>
                  <a:pt x="322872" y="343731"/>
                  <a:pt x="306218" y="366217"/>
                  <a:pt x="278780" y="393655"/>
                </a:cubicBezTo>
                <a:lnTo>
                  <a:pt x="256478" y="415958"/>
                </a:lnTo>
                <a:cubicBezTo>
                  <a:pt x="260195" y="467997"/>
                  <a:pt x="255680" y="521290"/>
                  <a:pt x="267629" y="572075"/>
                </a:cubicBezTo>
                <a:cubicBezTo>
                  <a:pt x="272788" y="594002"/>
                  <a:pt x="347512" y="634318"/>
                  <a:pt x="356839" y="638982"/>
                </a:cubicBezTo>
                <a:cubicBezTo>
                  <a:pt x="374743" y="647934"/>
                  <a:pt x="395022" y="651699"/>
                  <a:pt x="412595" y="661284"/>
                </a:cubicBezTo>
                <a:cubicBezTo>
                  <a:pt x="526089" y="723190"/>
                  <a:pt x="461645" y="737665"/>
                  <a:pt x="657922" y="739343"/>
                </a:cubicBezTo>
                <a:lnTo>
                  <a:pt x="1962614" y="750494"/>
                </a:lnTo>
                <a:cubicBezTo>
                  <a:pt x="2018370" y="754211"/>
                  <a:pt x="2074003" y="761645"/>
                  <a:pt x="2129883" y="761645"/>
                </a:cubicBezTo>
                <a:cubicBezTo>
                  <a:pt x="2367743" y="761645"/>
                  <a:pt x="2403977" y="755989"/>
                  <a:pt x="2587083" y="739343"/>
                </a:cubicBezTo>
                <a:cubicBezTo>
                  <a:pt x="2662665" y="714149"/>
                  <a:pt x="2570452" y="742670"/>
                  <a:pt x="2698595" y="717041"/>
                </a:cubicBezTo>
                <a:cubicBezTo>
                  <a:pt x="2710121" y="714736"/>
                  <a:pt x="2720746" y="709118"/>
                  <a:pt x="2732048" y="705889"/>
                </a:cubicBezTo>
                <a:cubicBezTo>
                  <a:pt x="2746784" y="701679"/>
                  <a:pt x="2761720" y="698184"/>
                  <a:pt x="2776653" y="694738"/>
                </a:cubicBezTo>
                <a:cubicBezTo>
                  <a:pt x="2810045" y="687032"/>
                  <a:pt x="2843768" y="680748"/>
                  <a:pt x="2877014" y="672436"/>
                </a:cubicBezTo>
                <a:cubicBezTo>
                  <a:pt x="2888418" y="669585"/>
                  <a:pt x="2898942" y="663589"/>
                  <a:pt x="2910468" y="661284"/>
                </a:cubicBezTo>
                <a:cubicBezTo>
                  <a:pt x="2936241" y="656129"/>
                  <a:pt x="2962507" y="653850"/>
                  <a:pt x="2988526" y="650133"/>
                </a:cubicBezTo>
                <a:cubicBezTo>
                  <a:pt x="3062896" y="594356"/>
                  <a:pt x="3000593" y="630390"/>
                  <a:pt x="3100039" y="605528"/>
                </a:cubicBezTo>
                <a:cubicBezTo>
                  <a:pt x="3122846" y="599826"/>
                  <a:pt x="3144342" y="589684"/>
                  <a:pt x="3166946" y="583226"/>
                </a:cubicBezTo>
                <a:lnTo>
                  <a:pt x="3245005" y="560924"/>
                </a:lnTo>
                <a:cubicBezTo>
                  <a:pt x="3252439" y="553490"/>
                  <a:pt x="3258559" y="544453"/>
                  <a:pt x="3267307" y="538621"/>
                </a:cubicBezTo>
                <a:cubicBezTo>
                  <a:pt x="3309127" y="510741"/>
                  <a:pt x="3310991" y="519175"/>
                  <a:pt x="3356517" y="505167"/>
                </a:cubicBezTo>
                <a:cubicBezTo>
                  <a:pt x="3390221" y="494797"/>
                  <a:pt x="3456878" y="471714"/>
                  <a:pt x="3456878" y="471714"/>
                </a:cubicBezTo>
                <a:cubicBezTo>
                  <a:pt x="3468029" y="464280"/>
                  <a:pt x="3488128" y="462631"/>
                  <a:pt x="3490331" y="449411"/>
                </a:cubicBezTo>
                <a:cubicBezTo>
                  <a:pt x="3493064" y="433014"/>
                  <a:pt x="3479783" y="416560"/>
                  <a:pt x="3468029" y="404806"/>
                </a:cubicBezTo>
                <a:cubicBezTo>
                  <a:pt x="3449076" y="385853"/>
                  <a:pt x="3420075" y="379155"/>
                  <a:pt x="3401122" y="360202"/>
                </a:cubicBezTo>
                <a:cubicBezTo>
                  <a:pt x="3393688" y="352768"/>
                  <a:pt x="3387029" y="344467"/>
                  <a:pt x="3378819" y="337899"/>
                </a:cubicBezTo>
                <a:cubicBezTo>
                  <a:pt x="3349793" y="314679"/>
                  <a:pt x="3315892" y="297276"/>
                  <a:pt x="3289609" y="270992"/>
                </a:cubicBezTo>
                <a:cubicBezTo>
                  <a:pt x="3235761" y="217141"/>
                  <a:pt x="3304189" y="282656"/>
                  <a:pt x="3233853" y="226387"/>
                </a:cubicBezTo>
                <a:cubicBezTo>
                  <a:pt x="3225643" y="219819"/>
                  <a:pt x="3220955" y="208786"/>
                  <a:pt x="3211551" y="204084"/>
                </a:cubicBezTo>
                <a:cubicBezTo>
                  <a:pt x="3197843" y="197230"/>
                  <a:pt x="3182238" y="193952"/>
                  <a:pt x="3166946" y="192933"/>
                </a:cubicBezTo>
                <a:cubicBezTo>
                  <a:pt x="3070445" y="186500"/>
                  <a:pt x="2973658" y="185499"/>
                  <a:pt x="2877014" y="181782"/>
                </a:cubicBezTo>
                <a:lnTo>
                  <a:pt x="2765502" y="204084"/>
                </a:lnTo>
                <a:cubicBezTo>
                  <a:pt x="2746917" y="207801"/>
                  <a:pt x="2727727" y="209242"/>
                  <a:pt x="2709746" y="215236"/>
                </a:cubicBezTo>
                <a:cubicBezTo>
                  <a:pt x="2654143" y="233770"/>
                  <a:pt x="2648798" y="237452"/>
                  <a:pt x="2598234" y="248689"/>
                </a:cubicBezTo>
                <a:cubicBezTo>
                  <a:pt x="2579732" y="252801"/>
                  <a:pt x="2561337" y="257955"/>
                  <a:pt x="2542478" y="259841"/>
                </a:cubicBezTo>
                <a:cubicBezTo>
                  <a:pt x="2486875" y="265401"/>
                  <a:pt x="2430965" y="267275"/>
                  <a:pt x="2375209" y="270992"/>
                </a:cubicBezTo>
                <a:lnTo>
                  <a:pt x="1773044" y="259841"/>
                </a:lnTo>
                <a:cubicBezTo>
                  <a:pt x="1639211" y="256867"/>
                  <a:pt x="1505291" y="255545"/>
                  <a:pt x="1371600" y="248689"/>
                </a:cubicBezTo>
                <a:cubicBezTo>
                  <a:pt x="1359861" y="248087"/>
                  <a:pt x="1349486" y="240631"/>
                  <a:pt x="1338146" y="237538"/>
                </a:cubicBezTo>
                <a:cubicBezTo>
                  <a:pt x="1199827" y="199816"/>
                  <a:pt x="1292474" y="229750"/>
                  <a:pt x="1215483" y="204084"/>
                </a:cubicBezTo>
                <a:cubicBezTo>
                  <a:pt x="1089102" y="207801"/>
                  <a:pt x="962592" y="208411"/>
                  <a:pt x="836341" y="215236"/>
                </a:cubicBezTo>
                <a:cubicBezTo>
                  <a:pt x="824604" y="215870"/>
                  <a:pt x="813893" y="222260"/>
                  <a:pt x="802887" y="226387"/>
                </a:cubicBezTo>
                <a:cubicBezTo>
                  <a:pt x="784144" y="233415"/>
                  <a:pt x="766472" y="243531"/>
                  <a:pt x="747131" y="248689"/>
                </a:cubicBezTo>
                <a:cubicBezTo>
                  <a:pt x="710504" y="258456"/>
                  <a:pt x="672684" y="263049"/>
                  <a:pt x="635619" y="270992"/>
                </a:cubicBezTo>
                <a:cubicBezTo>
                  <a:pt x="620633" y="274203"/>
                  <a:pt x="605882" y="278426"/>
                  <a:pt x="591014" y="282143"/>
                </a:cubicBezTo>
                <a:cubicBezTo>
                  <a:pt x="546409" y="278426"/>
                  <a:pt x="501653" y="276222"/>
                  <a:pt x="457200" y="270992"/>
                </a:cubicBezTo>
                <a:cubicBezTo>
                  <a:pt x="280433" y="250196"/>
                  <a:pt x="487325" y="270387"/>
                  <a:pt x="367990" y="248689"/>
                </a:cubicBezTo>
                <a:cubicBezTo>
                  <a:pt x="338505" y="243328"/>
                  <a:pt x="308485" y="241499"/>
                  <a:pt x="278780" y="237538"/>
                </a:cubicBezTo>
                <a:lnTo>
                  <a:pt x="200722" y="226387"/>
                </a:lnTo>
                <a:cubicBezTo>
                  <a:pt x="152400" y="230104"/>
                  <a:pt x="101734" y="222212"/>
                  <a:pt x="55756" y="237538"/>
                </a:cubicBezTo>
                <a:cubicBezTo>
                  <a:pt x="30821" y="245850"/>
                  <a:pt x="0" y="293294"/>
                  <a:pt x="0" y="293294"/>
                </a:cubicBezTo>
                <a:cubicBezTo>
                  <a:pt x="3717" y="349050"/>
                  <a:pt x="4980" y="405025"/>
                  <a:pt x="11151" y="460563"/>
                </a:cubicBezTo>
                <a:cubicBezTo>
                  <a:pt x="12449" y="472245"/>
                  <a:pt x="16594" y="483741"/>
                  <a:pt x="22302" y="494016"/>
                </a:cubicBezTo>
                <a:cubicBezTo>
                  <a:pt x="35319" y="517447"/>
                  <a:pt x="44604" y="546056"/>
                  <a:pt x="66907" y="560924"/>
                </a:cubicBezTo>
                <a:cubicBezTo>
                  <a:pt x="95884" y="580242"/>
                  <a:pt x="117292" y="593619"/>
                  <a:pt x="144965" y="616680"/>
                </a:cubicBezTo>
                <a:cubicBezTo>
                  <a:pt x="184040" y="649242"/>
                  <a:pt x="152441" y="637767"/>
                  <a:pt x="211873" y="672436"/>
                </a:cubicBezTo>
                <a:cubicBezTo>
                  <a:pt x="240591" y="689188"/>
                  <a:pt x="273034" y="699192"/>
                  <a:pt x="301083" y="717041"/>
                </a:cubicBezTo>
                <a:cubicBezTo>
                  <a:pt x="314387" y="725507"/>
                  <a:pt x="321163" y="742136"/>
                  <a:pt x="334536" y="750494"/>
                </a:cubicBezTo>
                <a:cubicBezTo>
                  <a:pt x="345894" y="757593"/>
                  <a:pt x="403782" y="777959"/>
                  <a:pt x="423746" y="783948"/>
                </a:cubicBezTo>
                <a:cubicBezTo>
                  <a:pt x="449666" y="791724"/>
                  <a:pt x="475885" y="798474"/>
                  <a:pt x="501805" y="806250"/>
                </a:cubicBezTo>
                <a:cubicBezTo>
                  <a:pt x="513064" y="809628"/>
                  <a:pt x="523664" y="815470"/>
                  <a:pt x="535258" y="817402"/>
                </a:cubicBezTo>
                <a:cubicBezTo>
                  <a:pt x="568460" y="822936"/>
                  <a:pt x="601967" y="827859"/>
                  <a:pt x="635619" y="828553"/>
                </a:cubicBezTo>
                <a:lnTo>
                  <a:pt x="1616926" y="839704"/>
                </a:lnTo>
                <a:cubicBezTo>
                  <a:pt x="1729087" y="860096"/>
                  <a:pt x="1775761" y="873158"/>
                  <a:pt x="1895707" y="873158"/>
                </a:cubicBezTo>
                <a:cubicBezTo>
                  <a:pt x="1996137" y="873158"/>
                  <a:pt x="2096429" y="865723"/>
                  <a:pt x="2196790" y="862006"/>
                </a:cubicBezTo>
                <a:cubicBezTo>
                  <a:pt x="2286854" y="839491"/>
                  <a:pt x="2231045" y="850798"/>
                  <a:pt x="2386361" y="839704"/>
                </a:cubicBezTo>
                <a:lnTo>
                  <a:pt x="2553629" y="828553"/>
                </a:lnTo>
                <a:cubicBezTo>
                  <a:pt x="2599002" y="817210"/>
                  <a:pt x="2601186" y="820091"/>
                  <a:pt x="2642839" y="795099"/>
                </a:cubicBezTo>
                <a:cubicBezTo>
                  <a:pt x="2665823" y="781308"/>
                  <a:pt x="2684317" y="758970"/>
                  <a:pt x="2709746" y="750494"/>
                </a:cubicBezTo>
                <a:cubicBezTo>
                  <a:pt x="2818811" y="714140"/>
                  <a:pt x="2616932" y="780893"/>
                  <a:pt x="2821258" y="717041"/>
                </a:cubicBezTo>
                <a:cubicBezTo>
                  <a:pt x="2965662" y="671915"/>
                  <a:pt x="2873615" y="695665"/>
                  <a:pt x="2999678" y="661284"/>
                </a:cubicBezTo>
                <a:cubicBezTo>
                  <a:pt x="3014464" y="657251"/>
                  <a:pt x="3029255" y="653139"/>
                  <a:pt x="3044283" y="650133"/>
                </a:cubicBezTo>
                <a:cubicBezTo>
                  <a:pt x="3066454" y="645699"/>
                  <a:pt x="3088888" y="642699"/>
                  <a:pt x="3111190" y="638982"/>
                </a:cubicBezTo>
                <a:cubicBezTo>
                  <a:pt x="3140927" y="627831"/>
                  <a:pt x="3169800" y="614028"/>
                  <a:pt x="3200400" y="605528"/>
                </a:cubicBezTo>
                <a:cubicBezTo>
                  <a:pt x="3236924" y="595383"/>
                  <a:pt x="3275464" y="593640"/>
                  <a:pt x="3311912" y="583226"/>
                </a:cubicBezTo>
                <a:lnTo>
                  <a:pt x="3389970" y="560924"/>
                </a:lnTo>
                <a:cubicBezTo>
                  <a:pt x="3408555" y="542338"/>
                  <a:pt x="3437414" y="530102"/>
                  <a:pt x="3445726" y="505167"/>
                </a:cubicBezTo>
                <a:cubicBezTo>
                  <a:pt x="3471047" y="429212"/>
                  <a:pt x="3439165" y="522668"/>
                  <a:pt x="3479180" y="415958"/>
                </a:cubicBezTo>
                <a:cubicBezTo>
                  <a:pt x="3483307" y="404952"/>
                  <a:pt x="3486614" y="393655"/>
                  <a:pt x="3490331" y="382504"/>
                </a:cubicBezTo>
                <a:cubicBezTo>
                  <a:pt x="3485265" y="352106"/>
                  <a:pt x="3482808" y="296922"/>
                  <a:pt x="3456878" y="270992"/>
                </a:cubicBezTo>
                <a:cubicBezTo>
                  <a:pt x="3437924" y="252038"/>
                  <a:pt x="3408923" y="245341"/>
                  <a:pt x="3389970" y="226387"/>
                </a:cubicBezTo>
                <a:cubicBezTo>
                  <a:pt x="3352883" y="189299"/>
                  <a:pt x="3384879" y="214646"/>
                  <a:pt x="3334214" y="192933"/>
                </a:cubicBezTo>
                <a:cubicBezTo>
                  <a:pt x="3318935" y="186385"/>
                  <a:pt x="3305231" y="176312"/>
                  <a:pt x="3289609" y="170631"/>
                </a:cubicBezTo>
                <a:cubicBezTo>
                  <a:pt x="3232254" y="149775"/>
                  <a:pt x="3217732" y="151687"/>
                  <a:pt x="3166946" y="137177"/>
                </a:cubicBezTo>
                <a:cubicBezTo>
                  <a:pt x="3129632" y="126516"/>
                  <a:pt x="3091980" y="116776"/>
                  <a:pt x="3055434" y="103724"/>
                </a:cubicBezTo>
                <a:cubicBezTo>
                  <a:pt x="3039779" y="98133"/>
                  <a:pt x="3026394" y="87258"/>
                  <a:pt x="3010829" y="81421"/>
                </a:cubicBezTo>
                <a:cubicBezTo>
                  <a:pt x="2996479" y="76040"/>
                  <a:pt x="2980904" y="74674"/>
                  <a:pt x="2966224" y="70270"/>
                </a:cubicBezTo>
                <a:cubicBezTo>
                  <a:pt x="2943707" y="63515"/>
                  <a:pt x="2899317" y="47967"/>
                  <a:pt x="2899317" y="47967"/>
                </a:cubicBezTo>
                <a:cubicBezTo>
                  <a:pt x="2858429" y="51684"/>
                  <a:pt x="2817297" y="53313"/>
                  <a:pt x="2776653" y="59119"/>
                </a:cubicBezTo>
                <a:cubicBezTo>
                  <a:pt x="2765017" y="60781"/>
                  <a:pt x="2754502" y="67041"/>
                  <a:pt x="2743200" y="70270"/>
                </a:cubicBezTo>
                <a:cubicBezTo>
                  <a:pt x="2728464" y="74480"/>
                  <a:pt x="2713712" y="78901"/>
                  <a:pt x="2698595" y="81421"/>
                </a:cubicBezTo>
                <a:cubicBezTo>
                  <a:pt x="2646743" y="90063"/>
                  <a:pt x="2594517" y="96290"/>
                  <a:pt x="2542478" y="103724"/>
                </a:cubicBezTo>
                <a:cubicBezTo>
                  <a:pt x="2531327" y="107441"/>
                  <a:pt x="2520326" y="111646"/>
                  <a:pt x="2509024" y="114875"/>
                </a:cubicBezTo>
                <a:cubicBezTo>
                  <a:pt x="2329251" y="166237"/>
                  <a:pt x="2228456" y="120663"/>
                  <a:pt x="1973765" y="114875"/>
                </a:cubicBezTo>
                <a:cubicBezTo>
                  <a:pt x="1921726" y="118592"/>
                  <a:pt x="1869500" y="120265"/>
                  <a:pt x="1817648" y="126026"/>
                </a:cubicBezTo>
                <a:cubicBezTo>
                  <a:pt x="1802416" y="127718"/>
                  <a:pt x="1786752" y="130323"/>
                  <a:pt x="1773044" y="137177"/>
                </a:cubicBezTo>
                <a:cubicBezTo>
                  <a:pt x="1619670" y="213864"/>
                  <a:pt x="1765193" y="162096"/>
                  <a:pt x="1672683" y="192933"/>
                </a:cubicBezTo>
                <a:cubicBezTo>
                  <a:pt x="1494263" y="189216"/>
                  <a:pt x="1315336" y="195736"/>
                  <a:pt x="1137424" y="181782"/>
                </a:cubicBezTo>
                <a:cubicBezTo>
                  <a:pt x="1124711" y="180785"/>
                  <a:pt x="1073503" y="107208"/>
                  <a:pt x="1070517" y="103724"/>
                </a:cubicBezTo>
                <a:cubicBezTo>
                  <a:pt x="1048376" y="77893"/>
                  <a:pt x="1032517" y="64486"/>
                  <a:pt x="1003609" y="47967"/>
                </a:cubicBezTo>
                <a:cubicBezTo>
                  <a:pt x="989176" y="39720"/>
                  <a:pt x="974927" y="30441"/>
                  <a:pt x="959005" y="25665"/>
                </a:cubicBezTo>
                <a:cubicBezTo>
                  <a:pt x="937348" y="19168"/>
                  <a:pt x="914400" y="18231"/>
                  <a:pt x="892097" y="14514"/>
                </a:cubicBezTo>
                <a:cubicBezTo>
                  <a:pt x="821975" y="-8860"/>
                  <a:pt x="862383" y="-357"/>
                  <a:pt x="735980" y="14514"/>
                </a:cubicBezTo>
                <a:cubicBezTo>
                  <a:pt x="612314" y="29063"/>
                  <a:pt x="719235" y="19586"/>
                  <a:pt x="624468" y="36816"/>
                </a:cubicBezTo>
                <a:cubicBezTo>
                  <a:pt x="598608" y="41518"/>
                  <a:pt x="572429" y="44250"/>
                  <a:pt x="546409" y="47967"/>
                </a:cubicBezTo>
                <a:cubicBezTo>
                  <a:pt x="527824" y="55401"/>
                  <a:pt x="509965" y="65003"/>
                  <a:pt x="490653" y="70270"/>
                </a:cubicBezTo>
                <a:cubicBezTo>
                  <a:pt x="468840" y="76219"/>
                  <a:pt x="446350" y="80895"/>
                  <a:pt x="423746" y="81421"/>
                </a:cubicBezTo>
                <a:cubicBezTo>
                  <a:pt x="286252" y="84618"/>
                  <a:pt x="148683" y="81421"/>
                  <a:pt x="11151" y="814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September 7,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Objective: Students will be able to explain the steps of the EDP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Write the science stems in the </a:t>
            </a:r>
            <a:r>
              <a:rPr lang="en-US" dirty="0" smtClean="0">
                <a:solidFill>
                  <a:srgbClr val="00B0F0"/>
                </a:solidFill>
              </a:rPr>
              <a:t>science stems section </a:t>
            </a:r>
            <a:r>
              <a:rPr lang="en-US" dirty="0" smtClean="0"/>
              <a:t>of your composition book.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the weird fact on </a:t>
            </a:r>
            <a:r>
              <a:rPr lang="en-US" dirty="0" smtClean="0">
                <a:solidFill>
                  <a:srgbClr val="00B0F0"/>
                </a:solidFill>
              </a:rPr>
              <a:t>page 11 </a:t>
            </a:r>
            <a:r>
              <a:rPr lang="en-US" dirty="0" smtClean="0"/>
              <a:t>of your composition book.  Highlight it or color 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53" y="0"/>
            <a:ext cx="10515600" cy="1325563"/>
          </a:xfrm>
        </p:spPr>
        <p:txBody>
          <a:bodyPr/>
          <a:lstStyle/>
          <a:p>
            <a:r>
              <a:rPr lang="en-US" dirty="0" smtClean="0"/>
              <a:t>Daily Work 9-7-16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863" y="903249"/>
            <a:ext cx="10773937" cy="52737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Complete the following on </a:t>
            </a:r>
            <a:r>
              <a:rPr lang="en-US" dirty="0" smtClean="0">
                <a:solidFill>
                  <a:srgbClr val="00B0F0"/>
                </a:solidFill>
              </a:rPr>
              <a:t>page 29: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The scientific method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1. Write </a:t>
            </a:r>
            <a:r>
              <a:rPr lang="en-US" dirty="0" smtClean="0"/>
              <a:t>the steps of the scientific method using the scientific method song. 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Answer </a:t>
            </a:r>
            <a:r>
              <a:rPr lang="en-US" dirty="0" smtClean="0"/>
              <a:t>this question with a </a:t>
            </a:r>
            <a:r>
              <a:rPr lang="en-US" dirty="0" smtClean="0">
                <a:solidFill>
                  <a:srgbClr val="FF0000"/>
                </a:solidFill>
              </a:rPr>
              <a:t>complete sentence:  </a:t>
            </a:r>
          </a:p>
          <a:p>
            <a:pPr marL="0" indent="0">
              <a:buNone/>
            </a:pPr>
            <a:r>
              <a:rPr lang="en-US" i="1" dirty="0" smtClean="0"/>
              <a:t>2. Do we always have to complete the steps of the scientific method in the same order?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Tools of Measurement</a:t>
            </a:r>
          </a:p>
          <a:p>
            <a:pPr marL="0" indent="0">
              <a:buNone/>
            </a:pPr>
            <a:r>
              <a:rPr lang="en-US" dirty="0" smtClean="0"/>
              <a:t>Answer the following with </a:t>
            </a:r>
            <a:r>
              <a:rPr lang="en-US" dirty="0" smtClean="0">
                <a:solidFill>
                  <a:srgbClr val="FF0000"/>
                </a:solidFill>
              </a:rPr>
              <a:t>complete sentences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i="1" dirty="0" smtClean="0"/>
              <a:t>Pandora wants to determine how the mass of a rock affects how fast it rolls down a hill.</a:t>
            </a:r>
          </a:p>
          <a:p>
            <a:pPr marL="457200" lvl="1" indent="0">
              <a:buNone/>
            </a:pPr>
            <a:r>
              <a:rPr lang="en-US" dirty="0" smtClean="0"/>
              <a:t>3.   What is the independent variable of Pandora’s investigation?  How do you know?</a:t>
            </a:r>
          </a:p>
          <a:p>
            <a:pPr marL="457200" lvl="1" indent="0">
              <a:buNone/>
            </a:pPr>
            <a:r>
              <a:rPr lang="en-US" dirty="0" smtClean="0"/>
              <a:t>4.   What is the dependent variable of her investigation? How do you know?</a:t>
            </a:r>
          </a:p>
          <a:p>
            <a:pPr marL="457200" lvl="1" indent="0">
              <a:buNone/>
            </a:pPr>
            <a:r>
              <a:rPr lang="en-US" dirty="0" smtClean="0"/>
              <a:t>5.   What tools of measurement will she need to complete her investigation? Explain.</a:t>
            </a:r>
          </a:p>
          <a:p>
            <a:pPr marL="0" indent="0">
              <a:buNone/>
            </a:pPr>
            <a:endParaRPr lang="en-US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640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Work 9-7-16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scientific method</a:t>
            </a:r>
          </a:p>
          <a:p>
            <a:pPr lvl="1"/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Hypothesis</a:t>
            </a:r>
          </a:p>
          <a:p>
            <a:pPr lvl="1"/>
            <a:r>
              <a:rPr lang="en-US" dirty="0" smtClean="0"/>
              <a:t>Experimentation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Share</a:t>
            </a:r>
          </a:p>
          <a:p>
            <a:pPr marL="0" indent="0">
              <a:buNone/>
            </a:pPr>
            <a:r>
              <a:rPr lang="en-US" dirty="0" smtClean="0"/>
              <a:t>2. No, we do not always have to complete these steps in the same order.</a:t>
            </a:r>
          </a:p>
          <a:p>
            <a:pPr marL="0" indent="0">
              <a:buNone/>
            </a:pPr>
            <a:r>
              <a:rPr lang="en-US" dirty="0" smtClean="0"/>
              <a:t>3. The independent variable of Pandora’s investigation is…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The dependent variable of her investigation is…</a:t>
            </a:r>
          </a:p>
          <a:p>
            <a:pPr marL="0" indent="0">
              <a:buNone/>
            </a:pPr>
            <a:r>
              <a:rPr lang="en-US" dirty="0" smtClean="0"/>
              <a:t>5.  The tools of measurement Pandora will need is a balance to measure the mass and a stopwatch to measure the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work 9-8-16…..</a:t>
            </a:r>
            <a:r>
              <a:rPr lang="en-US" dirty="0" smtClean="0">
                <a:solidFill>
                  <a:srgbClr val="00B0F0"/>
                </a:solidFill>
              </a:rPr>
              <a:t>p.29-30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298"/>
            <a:ext cx="10515600" cy="48276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your answer to the following questions with </a:t>
            </a:r>
            <a:r>
              <a:rPr lang="en-US" dirty="0" smtClean="0">
                <a:solidFill>
                  <a:srgbClr val="FF0000"/>
                </a:solidFill>
              </a:rPr>
              <a:t>complete sentences: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is an unintended consequence of technology?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A negative result of an engineering design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Results or uses of technology not part of the engineering design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A positive purpose for which technology is used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Results or uses of technology that are part of the engineering design</a:t>
            </a:r>
          </a:p>
          <a:p>
            <a:pPr marL="914400" lvl="1" indent="-457200">
              <a:buAutoNum type="alphaLcPeriod"/>
            </a:pPr>
            <a:endParaRPr lang="en-US" dirty="0"/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1. An unintended consequence of technology is….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What is the intended purpose of burning coal?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2. The intended purpose of burning coal is…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Describe two negative unintended consequences of burning coal.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3. Negative consequences of burning coal include…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75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work 9-9-16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An emergency-equipment company makes warning signal flares. The company wants to redesign a flare so that it produces light for a longer period of time. After the company thinks of ideas, what is the best choice for the next step of the engineering design process?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Build a prototype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Improve the product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Decide on the best improvement</a:t>
            </a:r>
          </a:p>
          <a:p>
            <a:pPr marL="914400" lvl="1" indent="-457200">
              <a:buAutoNum type="alphaLcPeriod"/>
            </a:pPr>
            <a:r>
              <a:rPr lang="en-US" dirty="0" smtClean="0"/>
              <a:t>Define the problem</a:t>
            </a:r>
          </a:p>
          <a:p>
            <a:pPr marL="914400" lvl="1" indent="-457200">
              <a:buAutoNum type="alphaLcPeriod"/>
            </a:pPr>
            <a:endParaRPr lang="en-US" dirty="0"/>
          </a:p>
          <a:p>
            <a:pPr marL="914400" lvl="1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After the company thinks of ideas they should…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/>
              <a:t>Write a five sentence paragraph explaining how the engineers used the engineering design process to improve the waterslide in the video.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 The engineers in the video used the engineering design process to try and improve waterslides.  First they…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531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4312</TotalTime>
  <Words>647</Words>
  <Application>Microsoft Office PowerPoint</Application>
  <PresentationFormat>Widescreen</PresentationFormat>
  <Paragraphs>106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Daily Work</vt:lpstr>
      <vt:lpstr>Objectives</vt:lpstr>
      <vt:lpstr>Tuesday September 6, 2016</vt:lpstr>
      <vt:lpstr>Tuesday September 6, 2016</vt:lpstr>
      <vt:lpstr>Wednesday September 7, 2016</vt:lpstr>
      <vt:lpstr>Daily Work 9-7-16</vt:lpstr>
      <vt:lpstr>Daily Work 9-7-16</vt:lpstr>
      <vt:lpstr>Daily work 9-8-16…..p.29-30</vt:lpstr>
      <vt:lpstr>Daily work 9-9-16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</dc:title>
  <dc:creator>Chara Webster</dc:creator>
  <cp:lastModifiedBy>Chara Webster</cp:lastModifiedBy>
  <cp:revision>13</cp:revision>
  <dcterms:created xsi:type="dcterms:W3CDTF">2016-09-06T12:58:11Z</dcterms:created>
  <dcterms:modified xsi:type="dcterms:W3CDTF">2016-09-19T20:42:32Z</dcterms:modified>
</cp:coreProperties>
</file>